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4" r:id="rId6"/>
    <p:sldId id="265" r:id="rId7"/>
    <p:sldId id="260" r:id="rId8"/>
    <p:sldId id="261" r:id="rId9"/>
    <p:sldId id="262" r:id="rId10"/>
  </p:sldIdLst>
  <p:sldSz cx="18288000" cy="10287000"/>
  <p:notesSz cx="6858000" cy="9144000"/>
  <p:embeddedFontLst>
    <p:embeddedFont>
      <p:font typeface="Arimo" panose="020B0604020202020204" charset="0"/>
      <p:regular r:id="rId11"/>
    </p:embeddedFont>
    <p:embeddedFont>
      <p:font typeface="Arimo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3"/>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577798" y="516636"/>
            <a:ext cx="1190880" cy="741514"/>
          </a:xfrm>
          <a:custGeom>
            <a:avLst/>
            <a:gdLst/>
            <a:ahLst/>
            <a:cxnLst/>
            <a:rect l="l" t="t" r="r" b="b"/>
            <a:pathLst>
              <a:path w="1190880" h="741514">
                <a:moveTo>
                  <a:pt x="0" y="0"/>
                </a:moveTo>
                <a:lnTo>
                  <a:pt x="1190880" y="0"/>
                </a:lnTo>
                <a:lnTo>
                  <a:pt x="1190880" y="741514"/>
                </a:lnTo>
                <a:lnTo>
                  <a:pt x="0" y="74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0" y="0"/>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6"/>
            <a:stretch>
              <a:fillRect t="-61" b="-61"/>
            </a:stretch>
          </a:blipFill>
        </p:spPr>
        <p:txBody>
          <a:bodyPr/>
          <a:lstStyle/>
          <a:p>
            <a:endParaRPr lang="en-IN"/>
          </a:p>
        </p:txBody>
      </p:sp>
      <p:sp>
        <p:nvSpPr>
          <p:cNvPr id="5" name="Freeform 5"/>
          <p:cNvSpPr/>
          <p:nvPr/>
        </p:nvSpPr>
        <p:spPr>
          <a:xfrm>
            <a:off x="16577798" y="516636"/>
            <a:ext cx="1190880" cy="741514"/>
          </a:xfrm>
          <a:custGeom>
            <a:avLst/>
            <a:gdLst/>
            <a:ahLst/>
            <a:cxnLst/>
            <a:rect l="l" t="t" r="r" b="b"/>
            <a:pathLst>
              <a:path w="1190880" h="741514">
                <a:moveTo>
                  <a:pt x="0" y="0"/>
                </a:moveTo>
                <a:lnTo>
                  <a:pt x="1190880" y="0"/>
                </a:lnTo>
                <a:lnTo>
                  <a:pt x="1190880" y="741514"/>
                </a:lnTo>
                <a:lnTo>
                  <a:pt x="0" y="74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212346" y="5284851"/>
            <a:ext cx="13222224" cy="4650105"/>
          </a:xfrm>
          <a:prstGeom prst="rect">
            <a:avLst/>
          </a:prstGeom>
        </p:spPr>
        <p:txBody>
          <a:bodyPr lIns="0" tIns="0" rIns="0" bIns="0" rtlCol="0" anchor="t">
            <a:spAutoFit/>
          </a:bodyPr>
          <a:lstStyle/>
          <a:p>
            <a:pPr algn="l">
              <a:lnSpc>
                <a:spcPts val="3839"/>
              </a:lnSpc>
            </a:pPr>
            <a:r>
              <a:rPr lang="en-US" sz="3999" u="sng">
                <a:solidFill>
                  <a:srgbClr val="FFFFFF"/>
                </a:solidFill>
                <a:latin typeface="Arimo Bold"/>
                <a:ea typeface="Arimo Bold"/>
                <a:cs typeface="Arimo Bold"/>
                <a:sym typeface="Arimo Bold"/>
              </a:rPr>
              <a:t>Team 14</a:t>
            </a:r>
          </a:p>
          <a:p>
            <a:pPr algn="l">
              <a:lnSpc>
                <a:spcPts val="3359"/>
              </a:lnSpc>
            </a:pPr>
            <a:endParaRPr lang="en-US" sz="3999" u="sng">
              <a:solidFill>
                <a:srgbClr val="FFFFFF"/>
              </a:solidFill>
              <a:latin typeface="Arimo Bold"/>
              <a:ea typeface="Arimo Bold"/>
              <a:cs typeface="Arimo Bold"/>
              <a:sym typeface="Arimo Bold"/>
            </a:endParaRPr>
          </a:p>
          <a:p>
            <a:pPr algn="l">
              <a:lnSpc>
                <a:spcPts val="3359"/>
              </a:lnSpc>
            </a:pPr>
            <a:r>
              <a:rPr lang="en-US" sz="3499">
                <a:solidFill>
                  <a:srgbClr val="FFFFFF"/>
                </a:solidFill>
                <a:latin typeface="Arimo"/>
                <a:ea typeface="Arimo"/>
                <a:cs typeface="Arimo"/>
                <a:sym typeface="Arimo"/>
              </a:rPr>
              <a:t>Tisya Manhas</a:t>
            </a:r>
          </a:p>
          <a:p>
            <a:pPr algn="l">
              <a:lnSpc>
                <a:spcPts val="3359"/>
              </a:lnSpc>
            </a:pPr>
            <a:r>
              <a:rPr lang="en-US" sz="3499">
                <a:solidFill>
                  <a:srgbClr val="FFFFFF"/>
                </a:solidFill>
                <a:latin typeface="Arimo"/>
                <a:ea typeface="Arimo"/>
                <a:cs typeface="Arimo"/>
                <a:sym typeface="Arimo"/>
              </a:rPr>
              <a:t>Anushree Gattani</a:t>
            </a:r>
          </a:p>
          <a:p>
            <a:pPr algn="l">
              <a:lnSpc>
                <a:spcPts val="3359"/>
              </a:lnSpc>
            </a:pPr>
            <a:r>
              <a:rPr lang="en-US" sz="3499">
                <a:solidFill>
                  <a:srgbClr val="FFFFFF"/>
                </a:solidFill>
                <a:latin typeface="Arimo"/>
                <a:ea typeface="Arimo"/>
                <a:cs typeface="Arimo"/>
                <a:sym typeface="Arimo"/>
              </a:rPr>
              <a:t>Divyam Sharma </a:t>
            </a:r>
          </a:p>
          <a:p>
            <a:pPr algn="l">
              <a:lnSpc>
                <a:spcPts val="3359"/>
              </a:lnSpc>
            </a:pPr>
            <a:r>
              <a:rPr lang="en-US" sz="3499">
                <a:solidFill>
                  <a:srgbClr val="FFFFFF"/>
                </a:solidFill>
                <a:latin typeface="Arimo"/>
                <a:ea typeface="Arimo"/>
                <a:cs typeface="Arimo"/>
                <a:sym typeface="Arimo"/>
              </a:rPr>
              <a:t>Viraj Mane</a:t>
            </a:r>
          </a:p>
          <a:p>
            <a:pPr algn="l">
              <a:lnSpc>
                <a:spcPts val="3359"/>
              </a:lnSpc>
            </a:pPr>
            <a:r>
              <a:rPr lang="en-US" sz="3499">
                <a:solidFill>
                  <a:srgbClr val="FFFFFF"/>
                </a:solidFill>
                <a:latin typeface="Arimo"/>
                <a:ea typeface="Arimo"/>
                <a:cs typeface="Arimo"/>
                <a:sym typeface="Arimo"/>
              </a:rPr>
              <a:t>Kanad Kulkarni</a:t>
            </a:r>
          </a:p>
          <a:p>
            <a:pPr algn="l">
              <a:lnSpc>
                <a:spcPts val="3359"/>
              </a:lnSpc>
            </a:pPr>
            <a:r>
              <a:rPr lang="en-US" sz="3499">
                <a:solidFill>
                  <a:srgbClr val="FFFFFF"/>
                </a:solidFill>
                <a:latin typeface="Arimo"/>
                <a:ea typeface="Arimo"/>
                <a:cs typeface="Arimo"/>
                <a:sym typeface="Arimo"/>
              </a:rPr>
              <a:t>Rutika Patil</a:t>
            </a:r>
          </a:p>
          <a:p>
            <a:pPr algn="l">
              <a:lnSpc>
                <a:spcPts val="3359"/>
              </a:lnSpc>
            </a:pPr>
            <a:r>
              <a:rPr lang="en-US" sz="3499">
                <a:solidFill>
                  <a:srgbClr val="FFFFFF"/>
                </a:solidFill>
                <a:latin typeface="Arimo"/>
                <a:ea typeface="Arimo"/>
                <a:cs typeface="Arimo"/>
                <a:sym typeface="Arimo"/>
              </a:rPr>
              <a:t>Ridhi Shende</a:t>
            </a:r>
          </a:p>
          <a:p>
            <a:pPr algn="l">
              <a:lnSpc>
                <a:spcPts val="3359"/>
              </a:lnSpc>
            </a:pPr>
            <a:r>
              <a:rPr lang="en-US" sz="3499">
                <a:solidFill>
                  <a:srgbClr val="FFFFFF"/>
                </a:solidFill>
                <a:latin typeface="Arimo"/>
                <a:ea typeface="Arimo"/>
                <a:cs typeface="Arimo"/>
                <a:sym typeface="Arimo"/>
              </a:rPr>
              <a:t>Nimrat Singh</a:t>
            </a:r>
          </a:p>
          <a:p>
            <a:pPr algn="l">
              <a:lnSpc>
                <a:spcPts val="2879"/>
              </a:lnSpc>
            </a:pPr>
            <a:endParaRPr lang="en-US" sz="3499">
              <a:solidFill>
                <a:srgbClr val="FFFFFF"/>
              </a:solidFill>
              <a:latin typeface="Arimo"/>
              <a:ea typeface="Arimo"/>
              <a:cs typeface="Arimo"/>
              <a:sym typeface="Arimo"/>
            </a:endParaRPr>
          </a:p>
        </p:txBody>
      </p:sp>
      <p:sp>
        <p:nvSpPr>
          <p:cNvPr id="7" name="TextBox 7"/>
          <p:cNvSpPr txBox="1"/>
          <p:nvPr/>
        </p:nvSpPr>
        <p:spPr>
          <a:xfrm>
            <a:off x="3939155" y="1553425"/>
            <a:ext cx="10409689" cy="1001892"/>
          </a:xfrm>
          <a:prstGeom prst="rect">
            <a:avLst/>
          </a:prstGeom>
        </p:spPr>
        <p:txBody>
          <a:bodyPr lIns="0" tIns="0" rIns="0" bIns="0" rtlCol="0" anchor="t">
            <a:spAutoFit/>
          </a:bodyPr>
          <a:lstStyle/>
          <a:p>
            <a:pPr algn="ctr">
              <a:lnSpc>
                <a:spcPts val="7255"/>
              </a:lnSpc>
            </a:pPr>
            <a:r>
              <a:rPr lang="en-US" sz="7557">
                <a:solidFill>
                  <a:srgbClr val="FFFFFF"/>
                </a:solidFill>
                <a:latin typeface="Arimo"/>
                <a:ea typeface="Arimo"/>
                <a:cs typeface="Arimo"/>
                <a:sym typeface="Arimo"/>
              </a:rPr>
              <a:t>Problem Theme 2</a:t>
            </a:r>
          </a:p>
        </p:txBody>
      </p:sp>
      <p:sp>
        <p:nvSpPr>
          <p:cNvPr id="8" name="TextBox 8"/>
          <p:cNvSpPr txBox="1"/>
          <p:nvPr/>
        </p:nvSpPr>
        <p:spPr>
          <a:xfrm>
            <a:off x="6339596" y="3462779"/>
            <a:ext cx="5608808" cy="714375"/>
          </a:xfrm>
          <a:prstGeom prst="rect">
            <a:avLst/>
          </a:prstGeom>
        </p:spPr>
        <p:txBody>
          <a:bodyPr lIns="0" tIns="0" rIns="0" bIns="0" rtlCol="0" anchor="t">
            <a:spAutoFit/>
          </a:bodyPr>
          <a:lstStyle/>
          <a:p>
            <a:pPr algn="ctr">
              <a:lnSpc>
                <a:spcPts val="5399"/>
              </a:lnSpc>
              <a:spcBef>
                <a:spcPct val="0"/>
              </a:spcBef>
            </a:pPr>
            <a:r>
              <a:rPr lang="en-US" sz="4999" u="sng">
                <a:solidFill>
                  <a:srgbClr val="FFFFFF"/>
                </a:solidFill>
                <a:latin typeface="Arimo Bold"/>
                <a:ea typeface="Arimo Bold"/>
                <a:cs typeface="Arimo Bold"/>
                <a:sym typeface="Arimo Bold"/>
              </a:rPr>
              <a:t>Katalyst Chat-Bot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905035" y="2097782"/>
            <a:ext cx="12004960" cy="6706298"/>
          </a:xfrm>
          <a:custGeom>
            <a:avLst/>
            <a:gdLst/>
            <a:ahLst/>
            <a:cxnLst/>
            <a:rect l="l" t="t" r="r" b="b"/>
            <a:pathLst>
              <a:path w="12004960" h="6706298">
                <a:moveTo>
                  <a:pt x="0" y="0"/>
                </a:moveTo>
                <a:lnTo>
                  <a:pt x="12004960" y="0"/>
                </a:lnTo>
                <a:lnTo>
                  <a:pt x="12004960" y="6706298"/>
                </a:lnTo>
                <a:lnTo>
                  <a:pt x="0" y="6706298"/>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5" name="TextBox 5"/>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6" name="TextBox 6"/>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Solution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473287" y="1961419"/>
            <a:ext cx="13341427" cy="7315931"/>
          </a:xfrm>
          <a:custGeom>
            <a:avLst/>
            <a:gdLst/>
            <a:ahLst/>
            <a:cxnLst/>
            <a:rect l="l" t="t" r="r" b="b"/>
            <a:pathLst>
              <a:path w="13341427" h="7315931">
                <a:moveTo>
                  <a:pt x="0" y="0"/>
                </a:moveTo>
                <a:lnTo>
                  <a:pt x="13341426" y="0"/>
                </a:lnTo>
                <a:lnTo>
                  <a:pt x="13341426" y="7315931"/>
                </a:lnTo>
                <a:lnTo>
                  <a:pt x="0" y="7315931"/>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2</a:t>
            </a:r>
          </a:p>
        </p:txBody>
      </p:sp>
      <p:sp>
        <p:nvSpPr>
          <p:cNvPr id="5" name="TextBox 5"/>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6" name="TextBox 6"/>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Solution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125850" y="647700"/>
            <a:ext cx="16642828" cy="595884"/>
          </a:xfrm>
          <a:prstGeom prst="rect">
            <a:avLst/>
          </a:prstGeom>
        </p:spPr>
        <p:txBody>
          <a:bodyPr lIns="0" tIns="0" rIns="0" bIns="0" rtlCol="0" anchor="t">
            <a:spAutoFit/>
          </a:bodyPr>
          <a:lstStyle/>
          <a:p>
            <a:pPr algn="l">
              <a:lnSpc>
                <a:spcPts val="4427"/>
              </a:lnSpc>
            </a:pPr>
            <a:r>
              <a:rPr lang="en-US" sz="4099" u="sng" dirty="0">
                <a:solidFill>
                  <a:srgbClr val="171717"/>
                </a:solidFill>
                <a:latin typeface="Arimo Bold"/>
                <a:ea typeface="Arimo Bold"/>
                <a:cs typeface="Arimo Bold"/>
                <a:sym typeface="Arimo Bold"/>
              </a:rPr>
              <a:t>Demo Video</a:t>
            </a:r>
          </a:p>
        </p:txBody>
      </p:sp>
      <p:pic>
        <p:nvPicPr>
          <p:cNvPr id="7" name="Team14">
            <a:hlinkClick r:id="" action="ppaction://media"/>
            <a:extLst>
              <a:ext uri="{FF2B5EF4-FFF2-40B4-BE49-F238E27FC236}">
                <a16:creationId xmlns:a16="http://schemas.microsoft.com/office/drawing/2014/main" id="{6F2F2758-EA41-F29C-4854-CDBCEDB024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38400" y="1485900"/>
            <a:ext cx="13647861" cy="7676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125850" y="647700"/>
            <a:ext cx="16642828" cy="564257"/>
          </a:xfrm>
          <a:prstGeom prst="rect">
            <a:avLst/>
          </a:prstGeom>
        </p:spPr>
        <p:txBody>
          <a:bodyPr lIns="0" tIns="0" rIns="0" bIns="0" rtlCol="0" anchor="t">
            <a:spAutoFit/>
          </a:bodyPr>
          <a:lstStyle/>
          <a:p>
            <a:pPr algn="l">
              <a:lnSpc>
                <a:spcPts val="4427"/>
              </a:lnSpc>
            </a:pPr>
            <a:r>
              <a:rPr lang="en-US" sz="4099" u="sng" dirty="0">
                <a:solidFill>
                  <a:srgbClr val="171717"/>
                </a:solidFill>
                <a:latin typeface="Arimo Bold"/>
                <a:ea typeface="Arimo Bold"/>
                <a:cs typeface="Arimo Bold"/>
                <a:sym typeface="Arimo Bold"/>
              </a:rPr>
              <a:t>Responsive</a:t>
            </a:r>
          </a:p>
        </p:txBody>
      </p:sp>
      <p:pic>
        <p:nvPicPr>
          <p:cNvPr id="6" name="Picture 5">
            <a:extLst>
              <a:ext uri="{FF2B5EF4-FFF2-40B4-BE49-F238E27FC236}">
                <a16:creationId xmlns:a16="http://schemas.microsoft.com/office/drawing/2014/main" id="{5BAE6E45-89B4-4338-8AB9-B864085213C1}"/>
              </a:ext>
            </a:extLst>
          </p:cNvPr>
          <p:cNvPicPr>
            <a:picLocks noChangeAspect="1"/>
          </p:cNvPicPr>
          <p:nvPr/>
        </p:nvPicPr>
        <p:blipFill>
          <a:blip r:embed="rId4"/>
          <a:stretch>
            <a:fillRect/>
          </a:stretch>
        </p:blipFill>
        <p:spPr>
          <a:xfrm>
            <a:off x="2057400" y="1328205"/>
            <a:ext cx="5420481" cy="7630590"/>
          </a:xfrm>
          <a:prstGeom prst="rect">
            <a:avLst/>
          </a:prstGeom>
        </p:spPr>
      </p:pic>
      <p:pic>
        <p:nvPicPr>
          <p:cNvPr id="8" name="Picture 7">
            <a:extLst>
              <a:ext uri="{FF2B5EF4-FFF2-40B4-BE49-F238E27FC236}">
                <a16:creationId xmlns:a16="http://schemas.microsoft.com/office/drawing/2014/main" id="{033FA0A2-40B2-4C76-8D85-2F928E9A302C}"/>
              </a:ext>
            </a:extLst>
          </p:cNvPr>
          <p:cNvPicPr>
            <a:picLocks noChangeAspect="1"/>
          </p:cNvPicPr>
          <p:nvPr/>
        </p:nvPicPr>
        <p:blipFill>
          <a:blip r:embed="rId5"/>
          <a:stretch>
            <a:fillRect/>
          </a:stretch>
        </p:blipFill>
        <p:spPr>
          <a:xfrm>
            <a:off x="8915400" y="2928405"/>
            <a:ext cx="7436346" cy="3990974"/>
          </a:xfrm>
          <a:prstGeom prst="rect">
            <a:avLst/>
          </a:prstGeom>
        </p:spPr>
      </p:pic>
    </p:spTree>
    <p:extLst>
      <p:ext uri="{BB962C8B-B14F-4D97-AF65-F5344CB8AC3E}">
        <p14:creationId xmlns:p14="http://schemas.microsoft.com/office/powerpoint/2010/main" val="104560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125850" y="647700"/>
            <a:ext cx="16642828" cy="564257"/>
          </a:xfrm>
          <a:prstGeom prst="rect">
            <a:avLst/>
          </a:prstGeom>
        </p:spPr>
        <p:txBody>
          <a:bodyPr lIns="0" tIns="0" rIns="0" bIns="0" rtlCol="0" anchor="t">
            <a:spAutoFit/>
          </a:bodyPr>
          <a:lstStyle/>
          <a:p>
            <a:pPr algn="l">
              <a:lnSpc>
                <a:spcPts val="4427"/>
              </a:lnSpc>
            </a:pPr>
            <a:r>
              <a:rPr lang="en-US" sz="4099" u="sng" dirty="0">
                <a:solidFill>
                  <a:srgbClr val="171717"/>
                </a:solidFill>
                <a:latin typeface="Arimo Bold"/>
                <a:ea typeface="Arimo Bold"/>
                <a:cs typeface="Arimo Bold"/>
                <a:sym typeface="Arimo Bold"/>
              </a:rPr>
              <a:t>Database</a:t>
            </a:r>
          </a:p>
        </p:txBody>
      </p:sp>
      <p:pic>
        <p:nvPicPr>
          <p:cNvPr id="9" name="Picture 8">
            <a:extLst>
              <a:ext uri="{FF2B5EF4-FFF2-40B4-BE49-F238E27FC236}">
                <a16:creationId xmlns:a16="http://schemas.microsoft.com/office/drawing/2014/main" id="{F66CFF01-FA59-5232-4D29-BC1CC62313CE}"/>
              </a:ext>
            </a:extLst>
          </p:cNvPr>
          <p:cNvPicPr>
            <a:picLocks noChangeAspect="1"/>
          </p:cNvPicPr>
          <p:nvPr/>
        </p:nvPicPr>
        <p:blipFill rotWithShape="1">
          <a:blip r:embed="rId4">
            <a:extLst>
              <a:ext uri="{28A0092B-C50C-407E-A947-70E740481C1C}">
                <a14:useLocalDpi xmlns:a14="http://schemas.microsoft.com/office/drawing/2010/main" val="0"/>
              </a:ext>
            </a:extLst>
          </a:blip>
          <a:srcRect r="13498"/>
          <a:stretch/>
        </p:blipFill>
        <p:spPr>
          <a:xfrm>
            <a:off x="228600" y="2628900"/>
            <a:ext cx="8795285" cy="6532921"/>
          </a:xfrm>
          <a:prstGeom prst="rect">
            <a:avLst/>
          </a:prstGeom>
        </p:spPr>
      </p:pic>
      <p:pic>
        <p:nvPicPr>
          <p:cNvPr id="11" name="Picture 10">
            <a:extLst>
              <a:ext uri="{FF2B5EF4-FFF2-40B4-BE49-F238E27FC236}">
                <a16:creationId xmlns:a16="http://schemas.microsoft.com/office/drawing/2014/main" id="{4832A64B-DED0-F331-AF62-1AC3E53F29DD}"/>
              </a:ext>
            </a:extLst>
          </p:cNvPr>
          <p:cNvPicPr>
            <a:picLocks noChangeAspect="1"/>
          </p:cNvPicPr>
          <p:nvPr/>
        </p:nvPicPr>
        <p:blipFill rotWithShape="1">
          <a:blip r:embed="rId5"/>
          <a:srcRect r="17644"/>
          <a:stretch/>
        </p:blipFill>
        <p:spPr>
          <a:xfrm>
            <a:off x="9023885" y="2779102"/>
            <a:ext cx="8707922" cy="5334000"/>
          </a:xfrm>
          <a:prstGeom prst="rect">
            <a:avLst/>
          </a:prstGeom>
        </p:spPr>
      </p:pic>
    </p:spTree>
    <p:extLst>
      <p:ext uri="{BB962C8B-B14F-4D97-AF65-F5344CB8AC3E}">
        <p14:creationId xmlns:p14="http://schemas.microsoft.com/office/powerpoint/2010/main" val="4104132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67194" y="2397242"/>
            <a:ext cx="4906341" cy="1321560"/>
          </a:xfrm>
          <a:custGeom>
            <a:avLst/>
            <a:gdLst/>
            <a:ahLst/>
            <a:cxnLst/>
            <a:rect l="l" t="t" r="r" b="b"/>
            <a:pathLst>
              <a:path w="4906341" h="1321560">
                <a:moveTo>
                  <a:pt x="0" y="0"/>
                </a:moveTo>
                <a:lnTo>
                  <a:pt x="4906342" y="0"/>
                </a:lnTo>
                <a:lnTo>
                  <a:pt x="4906342" y="1321560"/>
                </a:lnTo>
                <a:lnTo>
                  <a:pt x="0" y="1321560"/>
                </a:lnTo>
                <a:lnTo>
                  <a:pt x="0" y="0"/>
                </a:lnTo>
                <a:close/>
              </a:path>
            </a:pathLst>
          </a:custGeom>
          <a:blipFill>
            <a:blip r:embed="rId4"/>
            <a:stretch>
              <a:fillRect l="-2092" r="-2092" b="-3621"/>
            </a:stretch>
          </a:blipFill>
        </p:spPr>
        <p:txBody>
          <a:bodyPr/>
          <a:lstStyle/>
          <a:p>
            <a:endParaRPr lang="en-IN"/>
          </a:p>
        </p:txBody>
      </p:sp>
      <p:sp>
        <p:nvSpPr>
          <p:cNvPr id="4" name="Freeform 4"/>
          <p:cNvSpPr/>
          <p:nvPr/>
        </p:nvSpPr>
        <p:spPr>
          <a:xfrm>
            <a:off x="1213054" y="4559131"/>
            <a:ext cx="5160482" cy="1168739"/>
          </a:xfrm>
          <a:custGeom>
            <a:avLst/>
            <a:gdLst/>
            <a:ahLst/>
            <a:cxnLst/>
            <a:rect l="l" t="t" r="r" b="b"/>
            <a:pathLst>
              <a:path w="5160482" h="1168739">
                <a:moveTo>
                  <a:pt x="0" y="0"/>
                </a:moveTo>
                <a:lnTo>
                  <a:pt x="5160482" y="0"/>
                </a:lnTo>
                <a:lnTo>
                  <a:pt x="5160482" y="1168738"/>
                </a:lnTo>
                <a:lnTo>
                  <a:pt x="0" y="1168738"/>
                </a:lnTo>
                <a:lnTo>
                  <a:pt x="0" y="0"/>
                </a:lnTo>
                <a:close/>
              </a:path>
            </a:pathLst>
          </a:custGeom>
          <a:blipFill>
            <a:blip r:embed="rId5"/>
            <a:stretch>
              <a:fillRect t="-195" r="-3480" b="-195"/>
            </a:stretch>
          </a:blipFill>
        </p:spPr>
        <p:txBody>
          <a:bodyPr/>
          <a:lstStyle/>
          <a:p>
            <a:endParaRPr lang="en-IN"/>
          </a:p>
        </p:txBody>
      </p:sp>
      <p:sp>
        <p:nvSpPr>
          <p:cNvPr id="5" name="Freeform 5"/>
          <p:cNvSpPr/>
          <p:nvPr/>
        </p:nvSpPr>
        <p:spPr>
          <a:xfrm>
            <a:off x="12643749" y="4576052"/>
            <a:ext cx="4906341" cy="1178264"/>
          </a:xfrm>
          <a:custGeom>
            <a:avLst/>
            <a:gdLst/>
            <a:ahLst/>
            <a:cxnLst/>
            <a:rect l="l" t="t" r="r" b="b"/>
            <a:pathLst>
              <a:path w="4906341" h="1178264">
                <a:moveTo>
                  <a:pt x="0" y="0"/>
                </a:moveTo>
                <a:lnTo>
                  <a:pt x="4906342" y="0"/>
                </a:lnTo>
                <a:lnTo>
                  <a:pt x="4906342" y="1178264"/>
                </a:lnTo>
                <a:lnTo>
                  <a:pt x="0" y="1178264"/>
                </a:lnTo>
                <a:lnTo>
                  <a:pt x="0" y="0"/>
                </a:lnTo>
                <a:close/>
              </a:path>
            </a:pathLst>
          </a:custGeom>
          <a:blipFill>
            <a:blip r:embed="rId6"/>
            <a:stretch>
              <a:fillRect t="-20252" b="-19444"/>
            </a:stretch>
          </a:blipFill>
        </p:spPr>
        <p:txBody>
          <a:bodyPr/>
          <a:lstStyle/>
          <a:p>
            <a:endParaRPr lang="en-IN"/>
          </a:p>
        </p:txBody>
      </p:sp>
      <p:sp>
        <p:nvSpPr>
          <p:cNvPr id="6" name="Freeform 6"/>
          <p:cNvSpPr/>
          <p:nvPr/>
        </p:nvSpPr>
        <p:spPr>
          <a:xfrm>
            <a:off x="7202686" y="2219037"/>
            <a:ext cx="4611913" cy="1499766"/>
          </a:xfrm>
          <a:custGeom>
            <a:avLst/>
            <a:gdLst/>
            <a:ahLst/>
            <a:cxnLst/>
            <a:rect l="l" t="t" r="r" b="b"/>
            <a:pathLst>
              <a:path w="4611913" h="1499766">
                <a:moveTo>
                  <a:pt x="0" y="0"/>
                </a:moveTo>
                <a:lnTo>
                  <a:pt x="4611913" y="0"/>
                </a:lnTo>
                <a:lnTo>
                  <a:pt x="4611913" y="1499765"/>
                </a:lnTo>
                <a:lnTo>
                  <a:pt x="0" y="1499765"/>
                </a:lnTo>
                <a:lnTo>
                  <a:pt x="0" y="0"/>
                </a:lnTo>
                <a:close/>
              </a:path>
            </a:pathLst>
          </a:custGeom>
          <a:blipFill>
            <a:blip r:embed="rId7"/>
            <a:stretch>
              <a:fillRect t="-1196" b="-11355"/>
            </a:stretch>
          </a:blipFill>
        </p:spPr>
        <p:txBody>
          <a:bodyPr/>
          <a:lstStyle/>
          <a:p>
            <a:endParaRPr lang="en-IN"/>
          </a:p>
        </p:txBody>
      </p:sp>
      <p:sp>
        <p:nvSpPr>
          <p:cNvPr id="7" name="Freeform 7"/>
          <p:cNvSpPr/>
          <p:nvPr/>
        </p:nvSpPr>
        <p:spPr>
          <a:xfrm>
            <a:off x="12643749" y="2318059"/>
            <a:ext cx="4419707" cy="1400744"/>
          </a:xfrm>
          <a:custGeom>
            <a:avLst/>
            <a:gdLst/>
            <a:ahLst/>
            <a:cxnLst/>
            <a:rect l="l" t="t" r="r" b="b"/>
            <a:pathLst>
              <a:path w="4419707" h="1400744">
                <a:moveTo>
                  <a:pt x="0" y="0"/>
                </a:moveTo>
                <a:lnTo>
                  <a:pt x="4419707" y="0"/>
                </a:lnTo>
                <a:lnTo>
                  <a:pt x="4419707" y="1400743"/>
                </a:lnTo>
                <a:lnTo>
                  <a:pt x="0" y="1400743"/>
                </a:lnTo>
                <a:lnTo>
                  <a:pt x="0" y="0"/>
                </a:lnTo>
                <a:close/>
              </a:path>
            </a:pathLst>
          </a:custGeom>
          <a:blipFill>
            <a:blip r:embed="rId8"/>
            <a:stretch>
              <a:fillRect l="-4957" t="-6523" r="-4957" b="-7069"/>
            </a:stretch>
          </a:blipFill>
        </p:spPr>
        <p:txBody>
          <a:bodyPr/>
          <a:lstStyle/>
          <a:p>
            <a:endParaRPr lang="en-IN"/>
          </a:p>
        </p:txBody>
      </p:sp>
      <p:sp>
        <p:nvSpPr>
          <p:cNvPr id="8" name="Freeform 8"/>
          <p:cNvSpPr/>
          <p:nvPr/>
        </p:nvSpPr>
        <p:spPr>
          <a:xfrm>
            <a:off x="7202686" y="6512208"/>
            <a:ext cx="3069162" cy="2746092"/>
          </a:xfrm>
          <a:custGeom>
            <a:avLst/>
            <a:gdLst/>
            <a:ahLst/>
            <a:cxnLst/>
            <a:rect l="l" t="t" r="r" b="b"/>
            <a:pathLst>
              <a:path w="3069162" h="2746092">
                <a:moveTo>
                  <a:pt x="0" y="0"/>
                </a:moveTo>
                <a:lnTo>
                  <a:pt x="3069162" y="0"/>
                </a:lnTo>
                <a:lnTo>
                  <a:pt x="3069162" y="2746092"/>
                </a:lnTo>
                <a:lnTo>
                  <a:pt x="0" y="2746092"/>
                </a:lnTo>
                <a:lnTo>
                  <a:pt x="0" y="0"/>
                </a:lnTo>
                <a:close/>
              </a:path>
            </a:pathLst>
          </a:custGeom>
          <a:blipFill>
            <a:blip r:embed="rId9"/>
            <a:stretch>
              <a:fillRect/>
            </a:stretch>
          </a:blipFill>
        </p:spPr>
        <p:txBody>
          <a:bodyPr/>
          <a:lstStyle/>
          <a:p>
            <a:endParaRPr lang="en-IN"/>
          </a:p>
        </p:txBody>
      </p:sp>
      <p:sp>
        <p:nvSpPr>
          <p:cNvPr id="9" name="Freeform 9"/>
          <p:cNvSpPr/>
          <p:nvPr/>
        </p:nvSpPr>
        <p:spPr>
          <a:xfrm>
            <a:off x="7731278" y="4533837"/>
            <a:ext cx="3554729" cy="1194032"/>
          </a:xfrm>
          <a:custGeom>
            <a:avLst/>
            <a:gdLst/>
            <a:ahLst/>
            <a:cxnLst/>
            <a:rect l="l" t="t" r="r" b="b"/>
            <a:pathLst>
              <a:path w="3554729" h="1194032">
                <a:moveTo>
                  <a:pt x="0" y="0"/>
                </a:moveTo>
                <a:lnTo>
                  <a:pt x="3554729" y="0"/>
                </a:lnTo>
                <a:lnTo>
                  <a:pt x="3554729" y="1194032"/>
                </a:lnTo>
                <a:lnTo>
                  <a:pt x="0" y="1194032"/>
                </a:lnTo>
                <a:lnTo>
                  <a:pt x="0" y="0"/>
                </a:lnTo>
                <a:close/>
              </a:path>
            </a:pathLst>
          </a:custGeom>
          <a:blipFill>
            <a:blip r:embed="rId10"/>
            <a:stretch>
              <a:fillRect t="-4755" r="-2067" b="-4755"/>
            </a:stretch>
          </a:blipFill>
        </p:spPr>
        <p:txBody>
          <a:bodyPr/>
          <a:lstStyle/>
          <a:p>
            <a:endParaRPr lang="en-IN"/>
          </a:p>
        </p:txBody>
      </p:sp>
      <p:sp>
        <p:nvSpPr>
          <p:cNvPr id="10" name="TextBox 10"/>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5</a:t>
            </a:r>
          </a:p>
        </p:txBody>
      </p:sp>
      <p:sp>
        <p:nvSpPr>
          <p:cNvPr id="11" name="TextBox 11"/>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12" name="TextBox 12"/>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Technology Stack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6</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Future scope</a:t>
            </a:r>
          </a:p>
        </p:txBody>
      </p:sp>
      <p:sp>
        <p:nvSpPr>
          <p:cNvPr id="6" name="TextBox 6"/>
          <p:cNvSpPr txBox="1"/>
          <p:nvPr/>
        </p:nvSpPr>
        <p:spPr>
          <a:xfrm>
            <a:off x="1218396" y="2356333"/>
            <a:ext cx="16291276" cy="5735193"/>
          </a:xfrm>
          <a:prstGeom prst="rect">
            <a:avLst/>
          </a:prstGeom>
        </p:spPr>
        <p:txBody>
          <a:bodyPr lIns="0" tIns="0" rIns="0" bIns="0" rtlCol="0" anchor="t">
            <a:spAutoFit/>
          </a:bodyPr>
          <a:lstStyle/>
          <a:p>
            <a:pPr marL="690881" lvl="1" indent="-345440" algn="l">
              <a:lnSpc>
                <a:spcPts val="3456"/>
              </a:lnSpc>
              <a:buFont typeface="Arial"/>
              <a:buChar char="•"/>
            </a:pPr>
            <a:r>
              <a:rPr lang="en-US" sz="3200">
                <a:solidFill>
                  <a:srgbClr val="171717"/>
                </a:solidFill>
                <a:latin typeface="Arimo"/>
                <a:ea typeface="Arimo"/>
                <a:cs typeface="Arimo"/>
                <a:sym typeface="Arimo"/>
              </a:rPr>
              <a:t>Enhance the chatbot by allowing administrators to add frequently asked but previously unanswered queries to the system prompt. This will enable the bot to continually improve its response accuracy and coverage over time.</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Incorporate generative AI to suggest probable questions as users type their queries. This feature will help preemptively address common questions and guide users to the most relevant information, improving the overall user experience.</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Provide Image Recognition Support</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Provide Voice Command Support</a:t>
            </a:r>
          </a:p>
          <a:p>
            <a:pPr algn="l">
              <a:lnSpc>
                <a:spcPts val="3456"/>
              </a:lnSpc>
            </a:pPr>
            <a:endParaRPr lang="en-US" sz="3200">
              <a:solidFill>
                <a:srgbClr val="171717"/>
              </a:solidFill>
              <a:latin typeface="Arimo"/>
              <a:ea typeface="Arimo"/>
              <a:cs typeface="Arimo"/>
              <a:sym typeface="Arimo"/>
            </a:endParaRPr>
          </a:p>
          <a:p>
            <a:pPr algn="l">
              <a:lnSpc>
                <a:spcPts val="3456"/>
              </a:lnSpc>
            </a:pPr>
            <a:endParaRPr lang="en-US" sz="3200">
              <a:solidFill>
                <a:srgbClr val="171717"/>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3"/>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7</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406424" y="3372863"/>
            <a:ext cx="16642828" cy="3097739"/>
          </a:xfrm>
          <a:prstGeom prst="rect">
            <a:avLst/>
          </a:prstGeom>
        </p:spPr>
        <p:txBody>
          <a:bodyPr lIns="0" tIns="0" rIns="0" bIns="0" rtlCol="0" anchor="t">
            <a:spAutoFit/>
          </a:bodyPr>
          <a:lstStyle/>
          <a:p>
            <a:pPr algn="ctr">
              <a:lnSpc>
                <a:spcPts val="24839"/>
              </a:lnSpc>
            </a:pPr>
            <a:r>
              <a:rPr lang="en-US" sz="22999">
                <a:solidFill>
                  <a:srgbClr val="F7F7F7"/>
                </a:solidFill>
                <a:latin typeface="Arimo"/>
                <a:ea typeface="Arimo"/>
                <a:cs typeface="Arimo"/>
                <a:sym typeface="Arimo"/>
              </a:rPr>
              <a:t>Q&amp;A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159</Words>
  <Application>Microsoft Office PowerPoint</Application>
  <PresentationFormat>Custom</PresentationFormat>
  <Paragraphs>43</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Arimo Bold</vt: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Theme 2</dc:title>
  <cp:lastModifiedBy>Divyam Sharma</cp:lastModifiedBy>
  <cp:revision>4</cp:revision>
  <dcterms:created xsi:type="dcterms:W3CDTF">2006-08-16T00:00:00Z</dcterms:created>
  <dcterms:modified xsi:type="dcterms:W3CDTF">2024-08-23T11:54:31Z</dcterms:modified>
  <dc:identifier>DAGOpbvcRG4</dc:identifier>
</cp:coreProperties>
</file>